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1" r:id="rId6"/>
    <p:sldId id="262" r:id="rId7"/>
    <p:sldId id="263" r:id="rId8"/>
    <p:sldId id="264"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7.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AC38F270-A050-4934-84CD-CCEF6F4D0EE7}" type="datetimeFigureOut">
              <a:rPr lang="en-US" smtClean="0"/>
              <a:t>5/18/2015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FB065F-CE71-4949-8ADB-C779C8EB0710}" type="slidenum">
              <a:rPr lang="en-US" smtClean="0"/>
              <a:t>‹#›</a:t>
            </a:fld>
            <a:endParaRPr lang="en-US"/>
          </a:p>
        </p:txBody>
      </p:sp>
    </p:spTree>
    <p:extLst>
      <p:ext uri="{BB962C8B-B14F-4D97-AF65-F5344CB8AC3E}">
        <p14:creationId xmlns:p14="http://schemas.microsoft.com/office/powerpoint/2010/main" val="13274163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C38F270-A050-4934-84CD-CCEF6F4D0EE7}" type="datetimeFigureOut">
              <a:rPr lang="en-US" smtClean="0"/>
              <a:t>5/18/2015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FB065F-CE71-4949-8ADB-C779C8EB0710}" type="slidenum">
              <a:rPr lang="en-US" smtClean="0"/>
              <a:t>‹#›</a:t>
            </a:fld>
            <a:endParaRPr lang="en-US"/>
          </a:p>
        </p:txBody>
      </p:sp>
    </p:spTree>
    <p:extLst>
      <p:ext uri="{BB962C8B-B14F-4D97-AF65-F5344CB8AC3E}">
        <p14:creationId xmlns:p14="http://schemas.microsoft.com/office/powerpoint/2010/main" val="29929514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C38F270-A050-4934-84CD-CCEF6F4D0EE7}" type="datetimeFigureOut">
              <a:rPr lang="en-US" smtClean="0"/>
              <a:t>5/18/2015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FB065F-CE71-4949-8ADB-C779C8EB0710}"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54114831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C38F270-A050-4934-84CD-CCEF6F4D0EE7}" type="datetimeFigureOut">
              <a:rPr lang="en-US" smtClean="0"/>
              <a:t>5/18/2015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FB065F-CE71-4949-8ADB-C779C8EB0710}" type="slidenum">
              <a:rPr lang="en-US" smtClean="0"/>
              <a:t>‹#›</a:t>
            </a:fld>
            <a:endParaRPr lang="en-US"/>
          </a:p>
        </p:txBody>
      </p:sp>
    </p:spTree>
    <p:extLst>
      <p:ext uri="{BB962C8B-B14F-4D97-AF65-F5344CB8AC3E}">
        <p14:creationId xmlns:p14="http://schemas.microsoft.com/office/powerpoint/2010/main" val="352970924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C38F270-A050-4934-84CD-CCEF6F4D0EE7}" type="datetimeFigureOut">
              <a:rPr lang="en-US" smtClean="0"/>
              <a:t>5/18/2015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FB065F-CE71-4949-8ADB-C779C8EB0710}"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61956715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C38F270-A050-4934-84CD-CCEF6F4D0EE7}" type="datetimeFigureOut">
              <a:rPr lang="en-US" smtClean="0"/>
              <a:t>5/18/2015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FB065F-CE71-4949-8ADB-C779C8EB0710}" type="slidenum">
              <a:rPr lang="en-US" smtClean="0"/>
              <a:t>‹#›</a:t>
            </a:fld>
            <a:endParaRPr lang="en-US"/>
          </a:p>
        </p:txBody>
      </p:sp>
    </p:spTree>
    <p:extLst>
      <p:ext uri="{BB962C8B-B14F-4D97-AF65-F5344CB8AC3E}">
        <p14:creationId xmlns:p14="http://schemas.microsoft.com/office/powerpoint/2010/main" val="202951658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C38F270-A050-4934-84CD-CCEF6F4D0EE7}" type="datetimeFigureOut">
              <a:rPr lang="en-US" smtClean="0"/>
              <a:t>5/18/2015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FB065F-CE71-4949-8ADB-C779C8EB0710}" type="slidenum">
              <a:rPr lang="en-US" smtClean="0"/>
              <a:t>‹#›</a:t>
            </a:fld>
            <a:endParaRPr lang="en-US"/>
          </a:p>
        </p:txBody>
      </p:sp>
    </p:spTree>
    <p:extLst>
      <p:ext uri="{BB962C8B-B14F-4D97-AF65-F5344CB8AC3E}">
        <p14:creationId xmlns:p14="http://schemas.microsoft.com/office/powerpoint/2010/main" val="30458838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C38F270-A050-4934-84CD-CCEF6F4D0EE7}" type="datetimeFigureOut">
              <a:rPr lang="en-US" smtClean="0"/>
              <a:t>5/18/2015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FB065F-CE71-4949-8ADB-C779C8EB0710}" type="slidenum">
              <a:rPr lang="en-US" smtClean="0"/>
              <a:t>‹#›</a:t>
            </a:fld>
            <a:endParaRPr lang="en-US"/>
          </a:p>
        </p:txBody>
      </p:sp>
    </p:spTree>
    <p:extLst>
      <p:ext uri="{BB962C8B-B14F-4D97-AF65-F5344CB8AC3E}">
        <p14:creationId xmlns:p14="http://schemas.microsoft.com/office/powerpoint/2010/main" val="37192509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C38F270-A050-4934-84CD-CCEF6F4D0EE7}" type="datetimeFigureOut">
              <a:rPr lang="en-US" smtClean="0"/>
              <a:t>5/18/2015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FB065F-CE71-4949-8ADB-C779C8EB0710}" type="slidenum">
              <a:rPr lang="en-US" smtClean="0"/>
              <a:t>‹#›</a:t>
            </a:fld>
            <a:endParaRPr lang="en-US"/>
          </a:p>
        </p:txBody>
      </p:sp>
    </p:spTree>
    <p:extLst>
      <p:ext uri="{BB962C8B-B14F-4D97-AF65-F5344CB8AC3E}">
        <p14:creationId xmlns:p14="http://schemas.microsoft.com/office/powerpoint/2010/main" val="24691272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C38F270-A050-4934-84CD-CCEF6F4D0EE7}" type="datetimeFigureOut">
              <a:rPr lang="en-US" smtClean="0"/>
              <a:t>5/18/2015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FB065F-CE71-4949-8ADB-C779C8EB0710}" type="slidenum">
              <a:rPr lang="en-US" smtClean="0"/>
              <a:t>‹#›</a:t>
            </a:fld>
            <a:endParaRPr lang="en-US"/>
          </a:p>
        </p:txBody>
      </p:sp>
    </p:spTree>
    <p:extLst>
      <p:ext uri="{BB962C8B-B14F-4D97-AF65-F5344CB8AC3E}">
        <p14:creationId xmlns:p14="http://schemas.microsoft.com/office/powerpoint/2010/main" val="26045749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AC38F270-A050-4934-84CD-CCEF6F4D0EE7}" type="datetimeFigureOut">
              <a:rPr lang="en-US" smtClean="0"/>
              <a:t>5/18/2015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3FB065F-CE71-4949-8ADB-C779C8EB0710}" type="slidenum">
              <a:rPr lang="en-US" smtClean="0"/>
              <a:t>‹#›</a:t>
            </a:fld>
            <a:endParaRPr lang="en-US"/>
          </a:p>
        </p:txBody>
      </p:sp>
    </p:spTree>
    <p:extLst>
      <p:ext uri="{BB962C8B-B14F-4D97-AF65-F5344CB8AC3E}">
        <p14:creationId xmlns:p14="http://schemas.microsoft.com/office/powerpoint/2010/main" val="4112085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AC38F270-A050-4934-84CD-CCEF6F4D0EE7}" type="datetimeFigureOut">
              <a:rPr lang="en-US" smtClean="0"/>
              <a:t>5/18/2015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3FB065F-CE71-4949-8ADB-C779C8EB0710}" type="slidenum">
              <a:rPr lang="en-US" smtClean="0"/>
              <a:t>‹#›</a:t>
            </a:fld>
            <a:endParaRPr lang="en-US"/>
          </a:p>
        </p:txBody>
      </p:sp>
    </p:spTree>
    <p:extLst>
      <p:ext uri="{BB962C8B-B14F-4D97-AF65-F5344CB8AC3E}">
        <p14:creationId xmlns:p14="http://schemas.microsoft.com/office/powerpoint/2010/main" val="32141259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AC38F270-A050-4934-84CD-CCEF6F4D0EE7}" type="datetimeFigureOut">
              <a:rPr lang="en-US" smtClean="0"/>
              <a:t>5/18/2015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3FB065F-CE71-4949-8ADB-C779C8EB0710}" type="slidenum">
              <a:rPr lang="en-US" smtClean="0"/>
              <a:t>‹#›</a:t>
            </a:fld>
            <a:endParaRPr lang="en-US"/>
          </a:p>
        </p:txBody>
      </p:sp>
    </p:spTree>
    <p:extLst>
      <p:ext uri="{BB962C8B-B14F-4D97-AF65-F5344CB8AC3E}">
        <p14:creationId xmlns:p14="http://schemas.microsoft.com/office/powerpoint/2010/main" val="9298095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C38F270-A050-4934-84CD-CCEF6F4D0EE7}" type="datetimeFigureOut">
              <a:rPr lang="en-US" smtClean="0"/>
              <a:t>5/18/2015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3FB065F-CE71-4949-8ADB-C779C8EB0710}" type="slidenum">
              <a:rPr lang="en-US" smtClean="0"/>
              <a:t>‹#›</a:t>
            </a:fld>
            <a:endParaRPr lang="en-US"/>
          </a:p>
        </p:txBody>
      </p:sp>
    </p:spTree>
    <p:extLst>
      <p:ext uri="{BB962C8B-B14F-4D97-AF65-F5344CB8AC3E}">
        <p14:creationId xmlns:p14="http://schemas.microsoft.com/office/powerpoint/2010/main" val="16420312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C38F270-A050-4934-84CD-CCEF6F4D0EE7}" type="datetimeFigureOut">
              <a:rPr lang="en-US" smtClean="0"/>
              <a:t>5/18/2015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3FB065F-CE71-4949-8ADB-C779C8EB0710}" type="slidenum">
              <a:rPr lang="en-US" smtClean="0"/>
              <a:t>‹#›</a:t>
            </a:fld>
            <a:endParaRPr lang="en-US"/>
          </a:p>
        </p:txBody>
      </p:sp>
    </p:spTree>
    <p:extLst>
      <p:ext uri="{BB962C8B-B14F-4D97-AF65-F5344CB8AC3E}">
        <p14:creationId xmlns:p14="http://schemas.microsoft.com/office/powerpoint/2010/main" val="30449575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C38F270-A050-4934-84CD-CCEF6F4D0EE7}" type="datetimeFigureOut">
              <a:rPr lang="en-US" smtClean="0"/>
              <a:t>5/18/2015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3FB065F-CE71-4949-8ADB-C779C8EB0710}" type="slidenum">
              <a:rPr lang="en-US" smtClean="0"/>
              <a:t>‹#›</a:t>
            </a:fld>
            <a:endParaRPr lang="en-US"/>
          </a:p>
        </p:txBody>
      </p:sp>
    </p:spTree>
    <p:extLst>
      <p:ext uri="{BB962C8B-B14F-4D97-AF65-F5344CB8AC3E}">
        <p14:creationId xmlns:p14="http://schemas.microsoft.com/office/powerpoint/2010/main" val="37441519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AC38F270-A050-4934-84CD-CCEF6F4D0EE7}" type="datetimeFigureOut">
              <a:rPr lang="en-US" smtClean="0"/>
              <a:t>5/18/2015</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C3FB065F-CE71-4949-8ADB-C779C8EB0710}" type="slidenum">
              <a:rPr lang="en-US" smtClean="0"/>
              <a:t>‹#›</a:t>
            </a:fld>
            <a:endParaRPr lang="en-US"/>
          </a:p>
        </p:txBody>
      </p:sp>
    </p:spTree>
    <p:extLst>
      <p:ext uri="{BB962C8B-B14F-4D97-AF65-F5344CB8AC3E}">
        <p14:creationId xmlns:p14="http://schemas.microsoft.com/office/powerpoint/2010/main" val="47043433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wmf"/><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hyperlink" Target="mailto:mohamed.m3_nms@gemsedu.com"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image" Target="../media/image4.wmf"/><Relationship Id="rId1" Type="http://schemas.openxmlformats.org/officeDocument/2006/relationships/slideLayout" Target="../slideLayouts/slideLayout2.xml"/><Relationship Id="rId4" Type="http://schemas.openxmlformats.org/officeDocument/2006/relationships/image" Target="../media/image6.wmf"/></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8.wmf"/><Relationship Id="rId4" Type="http://schemas.openxmlformats.org/officeDocument/2006/relationships/image" Target="../media/image7.wmf"/></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1.wmf"/><Relationship Id="rId2" Type="http://schemas.openxmlformats.org/officeDocument/2006/relationships/image" Target="../media/image10.w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3.w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65536" y="2514600"/>
            <a:ext cx="7766936" cy="1221883"/>
          </a:xfrm>
        </p:spPr>
        <p:txBody>
          <a:bodyPr/>
          <a:lstStyle/>
          <a:p>
            <a:r>
              <a:rPr lang="en-US" sz="6600" dirty="0">
                <a:solidFill>
                  <a:srgbClr val="FF0000"/>
                </a:solidFill>
              </a:rPr>
              <a:t>It’s </a:t>
            </a:r>
            <a:r>
              <a:rPr lang="en-US" sz="6600" dirty="0" smtClean="0">
                <a:solidFill>
                  <a:srgbClr val="FF0000"/>
                </a:solidFill>
              </a:rPr>
              <a:t>Summertime !</a:t>
            </a:r>
            <a:endParaRPr lang="en-US" dirty="0"/>
          </a:p>
        </p:txBody>
      </p:sp>
      <p:pic>
        <p:nvPicPr>
          <p:cNvPr id="6" name="Picture 12" descr="PE02278_"/>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a:xfrm>
            <a:off x="8382000" y="2514600"/>
            <a:ext cx="3810000" cy="4343400"/>
          </a:xfrm>
          <a:prstGeom prst="rect">
            <a:avLst/>
          </a:prstGeom>
          <a:noFill/>
        </p:spPr>
      </p:pic>
      <p:pic>
        <p:nvPicPr>
          <p:cNvPr id="8" name="Picture 2" descr="cid:image005.png@01D04F5C.14E1C3F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483" y="5895181"/>
            <a:ext cx="2174107" cy="9628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 Placeholder 2"/>
          <p:cNvSpPr txBox="1">
            <a:spLocks/>
          </p:cNvSpPr>
          <p:nvPr/>
        </p:nvSpPr>
        <p:spPr>
          <a:xfrm>
            <a:off x="2188335" y="5548315"/>
            <a:ext cx="5334000" cy="1309685"/>
          </a:xfrm>
          <a:prstGeom prst="rect">
            <a:avLst/>
          </a:prstGeom>
        </p:spPr>
        <p:txBody>
          <a:bodyPr>
            <a:normAutofit fontScale="85000" lnSpcReduction="10000"/>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marL="0" indent="0">
              <a:spcBef>
                <a:spcPct val="0"/>
              </a:spcBef>
              <a:buNone/>
            </a:pPr>
            <a:r>
              <a:rPr lang="en-US" altLang="en-US" sz="2600" b="1" dirty="0" smtClean="0">
                <a:latin typeface="Calibri" panose="020F0502020204030204" pitchFamily="34" charset="0"/>
                <a:ea typeface="Calibri" panose="020F0502020204030204" pitchFamily="34" charset="0"/>
                <a:cs typeface="Times New Roman" panose="02020603050405020304" pitchFamily="18" charset="0"/>
              </a:rPr>
              <a:t>Dr. Mohamed Mounkez</a:t>
            </a:r>
            <a:endParaRPr lang="en-US" altLang="en-US" sz="2600" dirty="0" smtClean="0">
              <a:latin typeface="Calibri" panose="020F0502020204030204" pitchFamily="34" charset="0"/>
              <a:ea typeface="Calibri" panose="020F0502020204030204" pitchFamily="34" charset="0"/>
              <a:cs typeface="Times New Roman" panose="02020603050405020304" pitchFamily="18" charset="0"/>
            </a:endParaRPr>
          </a:p>
          <a:p>
            <a:pPr marL="0" indent="0">
              <a:spcBef>
                <a:spcPct val="0"/>
              </a:spcBef>
              <a:buNone/>
            </a:pPr>
            <a:r>
              <a:rPr lang="en-US" altLang="en-US" sz="2600" dirty="0" smtClean="0">
                <a:latin typeface="Calibri" panose="020F0502020204030204" pitchFamily="34" charset="0"/>
                <a:ea typeface="Calibri" panose="020F0502020204030204" pitchFamily="34" charset="0"/>
                <a:cs typeface="Times New Roman" panose="02020603050405020304" pitchFamily="18" charset="0"/>
              </a:rPr>
              <a:t>School Doctor</a:t>
            </a:r>
          </a:p>
          <a:p>
            <a:pPr marL="0" indent="0">
              <a:buNone/>
            </a:pPr>
            <a:r>
              <a:rPr lang="en-US" altLang="en-US" sz="2600" dirty="0" smtClean="0">
                <a:latin typeface="Calibri" panose="020F0502020204030204" pitchFamily="34" charset="0"/>
                <a:ea typeface="Calibri" panose="020F0502020204030204" pitchFamily="34" charset="0"/>
                <a:cs typeface="Times New Roman" panose="02020603050405020304" pitchFamily="18" charset="0"/>
              </a:rPr>
              <a:t>Email	: </a:t>
            </a:r>
            <a:r>
              <a:rPr lang="en-US" altLang="en-US" sz="2600" dirty="0" smtClean="0">
                <a:solidFill>
                  <a:schemeClr val="bg1"/>
                </a:solidFill>
                <a:latin typeface="Calibri" panose="020F0502020204030204" pitchFamily="34" charset="0"/>
                <a:ea typeface="Calibri" panose="020F0502020204030204" pitchFamily="34" charset="0"/>
                <a:cs typeface="Times New Roman" panose="02020603050405020304" pitchFamily="18" charset="0"/>
                <a:hlinkClick r:id="rId4"/>
              </a:rPr>
              <a:t>mohamed.m3_nms@gemsedu.com</a:t>
            </a:r>
            <a:endParaRPr lang="en-US" altLang="en-US" sz="2600" dirty="0" smtClean="0">
              <a:solidFill>
                <a:schemeClr val="bg1"/>
              </a:solidFill>
              <a:ea typeface="Calibri" panose="020F0502020204030204" pitchFamily="34" charset="0"/>
              <a:cs typeface="Times New Roman" panose="02020603050405020304" pitchFamily="18" charset="0"/>
            </a:endParaRPr>
          </a:p>
          <a:p>
            <a:pPr algn="ctr"/>
            <a:endParaRPr lang="en-US" sz="2800" dirty="0">
              <a:solidFill>
                <a:srgbClr val="0070C0"/>
              </a:solidFill>
            </a:endParaRPr>
          </a:p>
        </p:txBody>
      </p:sp>
      <p:pic>
        <p:nvPicPr>
          <p:cNvPr id="10" name="Picture 8" descr="sun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8483" y="0"/>
            <a:ext cx="3048000" cy="275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52803610"/>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fill="hold"/>
                                        <p:tgtEl>
                                          <p:spTgt spid="10"/>
                                        </p:tgtEl>
                                        <p:attrNameLst>
                                          <p:attrName>ppt_x</p:attrName>
                                        </p:attrNameLst>
                                      </p:cBhvr>
                                      <p:tavLst>
                                        <p:tav tm="0">
                                          <p:val>
                                            <p:strVal val="#ppt_x"/>
                                          </p:val>
                                        </p:tav>
                                        <p:tav tm="100000">
                                          <p:val>
                                            <p:strVal val="#ppt_x"/>
                                          </p:val>
                                        </p:tav>
                                      </p:tavLst>
                                    </p:anim>
                                    <p:anim calcmode="lin" valueType="num">
                                      <p:cBhvr additive="base">
                                        <p:cTn id="8"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6" presetClass="entr" presetSubtype="0" fill="hold" nodeType="click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wipe(down)">
                                      <p:cBhvr>
                                        <p:cTn id="13" dur="580">
                                          <p:stCondLst>
                                            <p:cond delay="0"/>
                                          </p:stCondLst>
                                        </p:cTn>
                                        <p:tgtEl>
                                          <p:spTgt spid="6"/>
                                        </p:tgtEl>
                                      </p:cBhvr>
                                    </p:animEffect>
                                    <p:anim calcmode="lin" valueType="num">
                                      <p:cBhvr>
                                        <p:cTn id="14" dur="1822" tmFilter="0,0; 0.14,0.36; 0.43,0.73; 0.71,0.91; 1.0,1.0">
                                          <p:stCondLst>
                                            <p:cond delay="0"/>
                                          </p:stCondLst>
                                        </p:cTn>
                                        <p:tgtEl>
                                          <p:spTgt spid="6"/>
                                        </p:tgtEl>
                                        <p:attrNameLst>
                                          <p:attrName>ppt_x</p:attrName>
                                        </p:attrNameLst>
                                      </p:cBhvr>
                                      <p:tavLst>
                                        <p:tav tm="0">
                                          <p:val>
                                            <p:strVal val="#ppt_x-0.25"/>
                                          </p:val>
                                        </p:tav>
                                        <p:tav tm="100000">
                                          <p:val>
                                            <p:strVal val="#ppt_x"/>
                                          </p:val>
                                        </p:tav>
                                      </p:tavLst>
                                    </p:anim>
                                    <p:anim calcmode="lin" valueType="num">
                                      <p:cBhvr>
                                        <p:cTn id="15" dur="664" tmFilter="0.0,0.0; 0.25,0.07; 0.50,0.2; 0.75,0.467; 1.0,1.0">
                                          <p:stCondLst>
                                            <p:cond delay="0"/>
                                          </p:stCondLst>
                                        </p:cTn>
                                        <p:tgtEl>
                                          <p:spTgt spid="6"/>
                                        </p:tgtEl>
                                        <p:attrNameLst>
                                          <p:attrName>ppt_y</p:attrName>
                                        </p:attrNameLst>
                                      </p:cBhvr>
                                      <p:tavLst>
                                        <p:tav tm="0" fmla="#ppt_y-sin(pi*$)/3">
                                          <p:val>
                                            <p:fltVal val="0.5"/>
                                          </p:val>
                                        </p:tav>
                                        <p:tav tm="100000">
                                          <p:val>
                                            <p:fltVal val="1"/>
                                          </p:val>
                                        </p:tav>
                                      </p:tavLst>
                                    </p:anim>
                                    <p:anim calcmode="lin" valueType="num">
                                      <p:cBhvr>
                                        <p:cTn id="16" dur="664" tmFilter="0, 0; 0.125,0.2665; 0.25,0.4; 0.375,0.465; 0.5,0.5;  0.625,0.535; 0.75,0.6; 0.875,0.7335; 1,1">
                                          <p:stCondLst>
                                            <p:cond delay="664"/>
                                          </p:stCondLst>
                                        </p:cTn>
                                        <p:tgtEl>
                                          <p:spTgt spid="6"/>
                                        </p:tgtEl>
                                        <p:attrNameLst>
                                          <p:attrName>ppt_y</p:attrName>
                                        </p:attrNameLst>
                                      </p:cBhvr>
                                      <p:tavLst>
                                        <p:tav tm="0" fmla="#ppt_y-sin(pi*$)/9">
                                          <p:val>
                                            <p:fltVal val="0"/>
                                          </p:val>
                                        </p:tav>
                                        <p:tav tm="100000">
                                          <p:val>
                                            <p:fltVal val="1"/>
                                          </p:val>
                                        </p:tav>
                                      </p:tavLst>
                                    </p:anim>
                                    <p:anim calcmode="lin" valueType="num">
                                      <p:cBhvr>
                                        <p:cTn id="17" dur="332" tmFilter="0, 0; 0.125,0.2665; 0.25,0.4; 0.375,0.465; 0.5,0.5;  0.625,0.535; 0.75,0.6; 0.875,0.7335; 1,1">
                                          <p:stCondLst>
                                            <p:cond delay="1324"/>
                                          </p:stCondLst>
                                        </p:cTn>
                                        <p:tgtEl>
                                          <p:spTgt spid="6"/>
                                        </p:tgtEl>
                                        <p:attrNameLst>
                                          <p:attrName>ppt_y</p:attrName>
                                        </p:attrNameLst>
                                      </p:cBhvr>
                                      <p:tavLst>
                                        <p:tav tm="0" fmla="#ppt_y-sin(pi*$)/27">
                                          <p:val>
                                            <p:fltVal val="0"/>
                                          </p:val>
                                        </p:tav>
                                        <p:tav tm="100000">
                                          <p:val>
                                            <p:fltVal val="1"/>
                                          </p:val>
                                        </p:tav>
                                      </p:tavLst>
                                    </p:anim>
                                    <p:anim calcmode="lin" valueType="num">
                                      <p:cBhvr>
                                        <p:cTn id="18" dur="164" tmFilter="0, 0; 0.125,0.2665; 0.25,0.4; 0.375,0.465; 0.5,0.5;  0.625,0.535; 0.75,0.6; 0.875,0.7335; 1,1">
                                          <p:stCondLst>
                                            <p:cond delay="1656"/>
                                          </p:stCondLst>
                                        </p:cTn>
                                        <p:tgtEl>
                                          <p:spTgt spid="6"/>
                                        </p:tgtEl>
                                        <p:attrNameLst>
                                          <p:attrName>ppt_y</p:attrName>
                                        </p:attrNameLst>
                                      </p:cBhvr>
                                      <p:tavLst>
                                        <p:tav tm="0" fmla="#ppt_y-sin(pi*$)/81">
                                          <p:val>
                                            <p:fltVal val="0"/>
                                          </p:val>
                                        </p:tav>
                                        <p:tav tm="100000">
                                          <p:val>
                                            <p:fltVal val="1"/>
                                          </p:val>
                                        </p:tav>
                                      </p:tavLst>
                                    </p:anim>
                                    <p:animScale>
                                      <p:cBhvr>
                                        <p:cTn id="19" dur="26">
                                          <p:stCondLst>
                                            <p:cond delay="650"/>
                                          </p:stCondLst>
                                        </p:cTn>
                                        <p:tgtEl>
                                          <p:spTgt spid="6"/>
                                        </p:tgtEl>
                                      </p:cBhvr>
                                      <p:to x="100000" y="60000"/>
                                    </p:animScale>
                                    <p:animScale>
                                      <p:cBhvr>
                                        <p:cTn id="20" dur="166" decel="50000">
                                          <p:stCondLst>
                                            <p:cond delay="676"/>
                                          </p:stCondLst>
                                        </p:cTn>
                                        <p:tgtEl>
                                          <p:spTgt spid="6"/>
                                        </p:tgtEl>
                                      </p:cBhvr>
                                      <p:to x="100000" y="100000"/>
                                    </p:animScale>
                                    <p:animScale>
                                      <p:cBhvr>
                                        <p:cTn id="21" dur="26">
                                          <p:stCondLst>
                                            <p:cond delay="1312"/>
                                          </p:stCondLst>
                                        </p:cTn>
                                        <p:tgtEl>
                                          <p:spTgt spid="6"/>
                                        </p:tgtEl>
                                      </p:cBhvr>
                                      <p:to x="100000" y="80000"/>
                                    </p:animScale>
                                    <p:animScale>
                                      <p:cBhvr>
                                        <p:cTn id="22" dur="166" decel="50000">
                                          <p:stCondLst>
                                            <p:cond delay="1338"/>
                                          </p:stCondLst>
                                        </p:cTn>
                                        <p:tgtEl>
                                          <p:spTgt spid="6"/>
                                        </p:tgtEl>
                                      </p:cBhvr>
                                      <p:to x="100000" y="100000"/>
                                    </p:animScale>
                                    <p:animScale>
                                      <p:cBhvr>
                                        <p:cTn id="23" dur="26">
                                          <p:stCondLst>
                                            <p:cond delay="1642"/>
                                          </p:stCondLst>
                                        </p:cTn>
                                        <p:tgtEl>
                                          <p:spTgt spid="6"/>
                                        </p:tgtEl>
                                      </p:cBhvr>
                                      <p:to x="100000" y="90000"/>
                                    </p:animScale>
                                    <p:animScale>
                                      <p:cBhvr>
                                        <p:cTn id="24" dur="166" decel="50000">
                                          <p:stCondLst>
                                            <p:cond delay="1668"/>
                                          </p:stCondLst>
                                        </p:cTn>
                                        <p:tgtEl>
                                          <p:spTgt spid="6"/>
                                        </p:tgtEl>
                                      </p:cBhvr>
                                      <p:to x="100000" y="100000"/>
                                    </p:animScale>
                                    <p:animScale>
                                      <p:cBhvr>
                                        <p:cTn id="25" dur="26">
                                          <p:stCondLst>
                                            <p:cond delay="1808"/>
                                          </p:stCondLst>
                                        </p:cTn>
                                        <p:tgtEl>
                                          <p:spTgt spid="6"/>
                                        </p:tgtEl>
                                      </p:cBhvr>
                                      <p:to x="100000" y="95000"/>
                                    </p:animScale>
                                    <p:animScale>
                                      <p:cBhvr>
                                        <p:cTn id="26" dur="166" decel="50000">
                                          <p:stCondLst>
                                            <p:cond delay="1834"/>
                                          </p:stCondLst>
                                        </p:cTn>
                                        <p:tgtEl>
                                          <p:spTgt spid="6"/>
                                        </p:tgtEl>
                                      </p:cBhvr>
                                      <p:to x="100000" y="100000"/>
                                    </p:animScale>
                                  </p:childTnLst>
                                </p:cTn>
                              </p:par>
                            </p:childTnLst>
                          </p:cTn>
                        </p:par>
                      </p:childTnLst>
                    </p:cTn>
                  </p:par>
                  <p:par>
                    <p:cTn id="27" fill="hold">
                      <p:stCondLst>
                        <p:cond delay="indefinite"/>
                      </p:stCondLst>
                      <p:childTnLst>
                        <p:par>
                          <p:cTn id="28" fill="hold">
                            <p:stCondLst>
                              <p:cond delay="0"/>
                            </p:stCondLst>
                            <p:childTnLst>
                              <p:par>
                                <p:cTn id="29" presetID="26" presetClass="entr" presetSubtype="0" fill="hold" grpId="0" nodeType="clickEffect">
                                  <p:stCondLst>
                                    <p:cond delay="0"/>
                                  </p:stCondLst>
                                  <p:childTnLst>
                                    <p:set>
                                      <p:cBhvr>
                                        <p:cTn id="30" dur="1" fill="hold">
                                          <p:stCondLst>
                                            <p:cond delay="0"/>
                                          </p:stCondLst>
                                        </p:cTn>
                                        <p:tgtEl>
                                          <p:spTgt spid="2"/>
                                        </p:tgtEl>
                                        <p:attrNameLst>
                                          <p:attrName>style.visibility</p:attrName>
                                        </p:attrNameLst>
                                      </p:cBhvr>
                                      <p:to>
                                        <p:strVal val="visible"/>
                                      </p:to>
                                    </p:set>
                                    <p:animEffect transition="in" filter="wipe(down)">
                                      <p:cBhvr>
                                        <p:cTn id="31" dur="580">
                                          <p:stCondLst>
                                            <p:cond delay="0"/>
                                          </p:stCondLst>
                                        </p:cTn>
                                        <p:tgtEl>
                                          <p:spTgt spid="2"/>
                                        </p:tgtEl>
                                      </p:cBhvr>
                                    </p:animEffect>
                                    <p:anim calcmode="lin" valueType="num">
                                      <p:cBhvr>
                                        <p:cTn id="32"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33"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34"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35"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36"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37" dur="26">
                                          <p:stCondLst>
                                            <p:cond delay="650"/>
                                          </p:stCondLst>
                                        </p:cTn>
                                        <p:tgtEl>
                                          <p:spTgt spid="2"/>
                                        </p:tgtEl>
                                      </p:cBhvr>
                                      <p:to x="100000" y="60000"/>
                                    </p:animScale>
                                    <p:animScale>
                                      <p:cBhvr>
                                        <p:cTn id="38" dur="166" decel="50000">
                                          <p:stCondLst>
                                            <p:cond delay="676"/>
                                          </p:stCondLst>
                                        </p:cTn>
                                        <p:tgtEl>
                                          <p:spTgt spid="2"/>
                                        </p:tgtEl>
                                      </p:cBhvr>
                                      <p:to x="100000" y="100000"/>
                                    </p:animScale>
                                    <p:animScale>
                                      <p:cBhvr>
                                        <p:cTn id="39" dur="26">
                                          <p:stCondLst>
                                            <p:cond delay="1312"/>
                                          </p:stCondLst>
                                        </p:cTn>
                                        <p:tgtEl>
                                          <p:spTgt spid="2"/>
                                        </p:tgtEl>
                                      </p:cBhvr>
                                      <p:to x="100000" y="80000"/>
                                    </p:animScale>
                                    <p:animScale>
                                      <p:cBhvr>
                                        <p:cTn id="40" dur="166" decel="50000">
                                          <p:stCondLst>
                                            <p:cond delay="1338"/>
                                          </p:stCondLst>
                                        </p:cTn>
                                        <p:tgtEl>
                                          <p:spTgt spid="2"/>
                                        </p:tgtEl>
                                      </p:cBhvr>
                                      <p:to x="100000" y="100000"/>
                                    </p:animScale>
                                    <p:animScale>
                                      <p:cBhvr>
                                        <p:cTn id="41" dur="26">
                                          <p:stCondLst>
                                            <p:cond delay="1642"/>
                                          </p:stCondLst>
                                        </p:cTn>
                                        <p:tgtEl>
                                          <p:spTgt spid="2"/>
                                        </p:tgtEl>
                                      </p:cBhvr>
                                      <p:to x="100000" y="90000"/>
                                    </p:animScale>
                                    <p:animScale>
                                      <p:cBhvr>
                                        <p:cTn id="42" dur="166" decel="50000">
                                          <p:stCondLst>
                                            <p:cond delay="1668"/>
                                          </p:stCondLst>
                                        </p:cTn>
                                        <p:tgtEl>
                                          <p:spTgt spid="2"/>
                                        </p:tgtEl>
                                      </p:cBhvr>
                                      <p:to x="100000" y="100000"/>
                                    </p:animScale>
                                    <p:animScale>
                                      <p:cBhvr>
                                        <p:cTn id="43" dur="26">
                                          <p:stCondLst>
                                            <p:cond delay="1808"/>
                                          </p:stCondLst>
                                        </p:cTn>
                                        <p:tgtEl>
                                          <p:spTgt spid="2"/>
                                        </p:tgtEl>
                                      </p:cBhvr>
                                      <p:to x="100000" y="95000"/>
                                    </p:animScale>
                                    <p:animScale>
                                      <p:cBhvr>
                                        <p:cTn id="44" dur="166" decel="50000">
                                          <p:stCondLst>
                                            <p:cond delay="1834"/>
                                          </p:stCondLst>
                                        </p:cTn>
                                        <p:tgtEl>
                                          <p:spTgt spid="2"/>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244699"/>
            <a:ext cx="10205313" cy="4959537"/>
          </a:xfrm>
        </p:spPr>
        <p:txBody>
          <a:bodyPr>
            <a:noAutofit/>
          </a:bodyPr>
          <a:lstStyle/>
          <a:p>
            <a:r>
              <a:rPr lang="en-US" sz="3200" dirty="0"/>
              <a:t>The sun is shining, the grass is green, school is almost out and lots of outdoor activities to do! During summer, people travel to vacation spots for long periods of time or short day trips. Some kids go to day camps or go camping outdoors. To keep them occupied and active, summer has to be enjoyable for them. Summer brings picnics and barbeques as well as families on the go.</a:t>
            </a:r>
            <a:r>
              <a:rPr lang="en-US" sz="2000" dirty="0"/>
              <a:t/>
            </a:r>
            <a:br>
              <a:rPr lang="en-US" sz="2000" dirty="0"/>
            </a:br>
            <a:endParaRPr lang="en-US" sz="2000" dirty="0"/>
          </a:p>
        </p:txBody>
      </p:sp>
      <p:pic>
        <p:nvPicPr>
          <p:cNvPr id="6" name="Picture 4" descr="j0250157"/>
          <p:cNvPicPr>
            <a:picLocks noGrp="1"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085014" y="5062001"/>
            <a:ext cx="1628775" cy="1543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 name="Picture 11" descr="j0250166"/>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577077" y="5062001"/>
            <a:ext cx="1774825" cy="1409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9" descr="j0250161"/>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366426" y="4825762"/>
            <a:ext cx="1619250" cy="1571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14873514"/>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
            <a:ext cx="8596668" cy="2884868"/>
          </a:xfrm>
        </p:spPr>
        <p:txBody>
          <a:bodyPr>
            <a:normAutofit/>
          </a:bodyPr>
          <a:lstStyle/>
          <a:p>
            <a:r>
              <a:rPr lang="en-US" sz="3600" dirty="0"/>
              <a:t>You can make the summer a fun time for your children by making sure they follow some simple guidelines for their safety. </a:t>
            </a:r>
          </a:p>
        </p:txBody>
      </p:sp>
      <p:graphicFrame>
        <p:nvGraphicFramePr>
          <p:cNvPr id="5" name="Object 13"/>
          <p:cNvGraphicFramePr>
            <a:graphicFrameLocks noChangeAspect="1"/>
          </p:cNvGraphicFramePr>
          <p:nvPr>
            <p:extLst/>
          </p:nvPr>
        </p:nvGraphicFramePr>
        <p:xfrm>
          <a:off x="-103031" y="3108530"/>
          <a:ext cx="5112913" cy="3749470"/>
        </p:xfrm>
        <a:graphic>
          <a:graphicData uri="http://schemas.openxmlformats.org/presentationml/2006/ole">
            <mc:AlternateContent xmlns:mc="http://schemas.openxmlformats.org/markup-compatibility/2006">
              <mc:Choice xmlns:v="urn:schemas-microsoft-com:vml" Requires="v">
                <p:oleObj spid="_x0000_s1028" name="Clip" r:id="rId3" imgW="1407240" imgH="1267920" progId="MS_ClipArt_Gallery.5">
                  <p:embed/>
                </p:oleObj>
              </mc:Choice>
              <mc:Fallback>
                <p:oleObj name="Clip" r:id="rId3" imgW="1407240" imgH="1267920" progId="MS_ClipArt_Gallery.5">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3031" y="3108530"/>
                        <a:ext cx="5112913" cy="3749470"/>
                      </a:xfrm>
                      <a:prstGeom prst="rect">
                        <a:avLst/>
                      </a:prstGeom>
                      <a:noFill/>
                      <a:ln>
                        <a:noFill/>
                      </a:ln>
                      <a:effectLst/>
                    </p:spPr>
                  </p:pic>
                </p:oleObj>
              </mc:Fallback>
            </mc:AlternateContent>
          </a:graphicData>
        </a:graphic>
      </p:graphicFrame>
      <p:pic>
        <p:nvPicPr>
          <p:cNvPr id="6" name="Picture 10" descr="PE00686_"/>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8228527" y="2279101"/>
            <a:ext cx="3491248" cy="44887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50531340"/>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dissolv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24496"/>
            <a:ext cx="11119714" cy="1090411"/>
          </a:xfrm>
        </p:spPr>
        <p:txBody>
          <a:bodyPr>
            <a:noAutofit/>
          </a:bodyPr>
          <a:lstStyle/>
          <a:p>
            <a:r>
              <a:rPr lang="en-US" sz="5400" b="1" dirty="0">
                <a:solidFill>
                  <a:srgbClr val="FF0000"/>
                </a:solidFill>
              </a:rPr>
              <a:t>Sun Safety tips </a:t>
            </a:r>
            <a:r>
              <a:rPr lang="en-US" sz="5400" b="1" dirty="0" smtClean="0">
                <a:solidFill>
                  <a:srgbClr val="FF0000"/>
                </a:solidFill>
              </a:rPr>
              <a:t>for Children</a:t>
            </a:r>
            <a:r>
              <a:rPr lang="en-US" sz="5400" b="1" dirty="0">
                <a:solidFill>
                  <a:srgbClr val="FF0000"/>
                </a:solidFill>
              </a:rPr>
              <a:t>:</a:t>
            </a:r>
            <a:endParaRPr lang="en-US" sz="5400" dirty="0">
              <a:solidFill>
                <a:srgbClr val="FF0000"/>
              </a:solidFill>
            </a:endParaRPr>
          </a:p>
        </p:txBody>
      </p:sp>
      <p:sp>
        <p:nvSpPr>
          <p:cNvPr id="3" name="Content Placeholder 2"/>
          <p:cNvSpPr>
            <a:spLocks noGrp="1"/>
          </p:cNvSpPr>
          <p:nvPr>
            <p:ph idx="1"/>
          </p:nvPr>
        </p:nvSpPr>
        <p:spPr>
          <a:xfrm>
            <a:off x="187937" y="1135488"/>
            <a:ext cx="10089404" cy="4505459"/>
          </a:xfrm>
        </p:spPr>
        <p:txBody>
          <a:bodyPr>
            <a:normAutofit/>
          </a:bodyPr>
          <a:lstStyle/>
          <a:p>
            <a:pPr lvl="0" fontAlgn="base"/>
            <a:r>
              <a:rPr lang="en-US" b="1" dirty="0" smtClean="0"/>
              <a:t>Have </a:t>
            </a:r>
            <a:r>
              <a:rPr lang="en-US" b="1" dirty="0"/>
              <a:t>children drink plenty of water.</a:t>
            </a:r>
            <a:endParaRPr lang="en-US" dirty="0"/>
          </a:p>
          <a:p>
            <a:pPr lvl="0"/>
            <a:r>
              <a:rPr lang="en-US" dirty="0"/>
              <a:t>Use a sunscreen with an SPF 15 and apply at least 20 minutes prior to sun exposure.</a:t>
            </a:r>
          </a:p>
          <a:p>
            <a:pPr lvl="0" fontAlgn="base"/>
            <a:r>
              <a:rPr lang="en-US" dirty="0"/>
              <a:t>Remember to apply sunscreen to all exposed skin areas.</a:t>
            </a:r>
          </a:p>
          <a:p>
            <a:pPr lvl="0" fontAlgn="base"/>
            <a:r>
              <a:rPr lang="en-US" dirty="0"/>
              <a:t>Sunscreen should only be part of the protection from the sun. The other part of reducing exposure to the sun includes wearing protective clothing, cool sunglasses and staying indoor at the times of high sun exposure, between 10 AM and 4 PM.</a:t>
            </a:r>
          </a:p>
          <a:p>
            <a:pPr lvl="0" fontAlgn="base"/>
            <a:r>
              <a:rPr lang="en-US" dirty="0"/>
              <a:t>Avoid the mid-day when the rays are more intense and damaging.</a:t>
            </a:r>
          </a:p>
          <a:p>
            <a:pPr lvl="0" fontAlgn="base"/>
            <a:r>
              <a:rPr lang="en-US" dirty="0"/>
              <a:t>Encourage children to wear a hat.</a:t>
            </a:r>
          </a:p>
          <a:p>
            <a:pPr lvl="0" fontAlgn="base"/>
            <a:r>
              <a:rPr lang="en-US" dirty="0"/>
              <a:t>Dress children in light-colored fabrics, covering exposed areas, if possible.</a:t>
            </a:r>
          </a:p>
          <a:p>
            <a:pPr lvl="0" fontAlgn="base"/>
            <a:r>
              <a:rPr lang="en-US" dirty="0"/>
              <a:t>You can plan indoor activities during the peak hours or an evening trip to the beach when it tends to be less crowded.</a:t>
            </a:r>
          </a:p>
          <a:p>
            <a:endParaRPr lang="en-US" dirty="0"/>
          </a:p>
        </p:txBody>
      </p:sp>
      <p:pic>
        <p:nvPicPr>
          <p:cNvPr id="4" name="Picture 8" descr="sun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354354" y="-242462"/>
            <a:ext cx="3048000" cy="275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375240289"/>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5399" y="141667"/>
            <a:ext cx="10527286" cy="862885"/>
          </a:xfrm>
        </p:spPr>
        <p:txBody>
          <a:bodyPr/>
          <a:lstStyle/>
          <a:p>
            <a:r>
              <a:rPr lang="en-US" b="1" dirty="0">
                <a:solidFill>
                  <a:srgbClr val="FF0000"/>
                </a:solidFill>
              </a:rPr>
              <a:t>Few tips to keep the children hydrated:</a:t>
            </a:r>
            <a:r>
              <a:rPr lang="en-US" b="1" dirty="0"/>
              <a:t> </a:t>
            </a:r>
            <a:endParaRPr lang="en-US" dirty="0"/>
          </a:p>
        </p:txBody>
      </p:sp>
      <p:sp>
        <p:nvSpPr>
          <p:cNvPr id="3" name="Content Placeholder 2"/>
          <p:cNvSpPr>
            <a:spLocks noGrp="1"/>
          </p:cNvSpPr>
          <p:nvPr>
            <p:ph idx="1"/>
          </p:nvPr>
        </p:nvSpPr>
        <p:spPr>
          <a:xfrm>
            <a:off x="381119" y="888642"/>
            <a:ext cx="9690159" cy="5576551"/>
          </a:xfrm>
        </p:spPr>
        <p:txBody>
          <a:bodyPr>
            <a:normAutofit lnSpcReduction="10000"/>
          </a:bodyPr>
          <a:lstStyle/>
          <a:p>
            <a:pPr lvl="0" fontAlgn="base"/>
            <a:r>
              <a:rPr lang="en-US" dirty="0"/>
              <a:t>Don't wait till you are thirsty.</a:t>
            </a:r>
          </a:p>
          <a:p>
            <a:pPr lvl="0" fontAlgn="base"/>
            <a:r>
              <a:rPr lang="en-US" dirty="0"/>
              <a:t>Encourage your children to drink approximately 8 glasses of water a day to remain hydrated.</a:t>
            </a:r>
          </a:p>
          <a:p>
            <a:pPr lvl="0" fontAlgn="base"/>
            <a:r>
              <a:rPr lang="en-US" dirty="0"/>
              <a:t>Active children lose 2 or more quarts daily so their bodies need to be continuously replenished.</a:t>
            </a:r>
          </a:p>
          <a:p>
            <a:pPr lvl="0" fontAlgn="base"/>
            <a:r>
              <a:rPr lang="en-US" dirty="0"/>
              <a:t>Get your kids in the habit of carrying a bottle of clean filtered, chilled water in their bag.</a:t>
            </a:r>
          </a:p>
          <a:p>
            <a:pPr lvl="0" fontAlgn="base"/>
            <a:r>
              <a:rPr lang="en-US" dirty="0"/>
              <a:t>Have your child take water breaks every 15-20 minutes while playing outdoors or participating in a sport.</a:t>
            </a:r>
          </a:p>
          <a:p>
            <a:pPr lvl="0" fontAlgn="base"/>
            <a:r>
              <a:rPr lang="en-US" dirty="0"/>
              <a:t>Whenever you go on picnics, don't forget to carry water cooler. &gt; Give your child a variety of summer squashes, fruit juices, milk shakes, fruit shakes.</a:t>
            </a:r>
          </a:p>
          <a:p>
            <a:pPr lvl="0" fontAlgn="base"/>
            <a:r>
              <a:rPr lang="en-US" dirty="0"/>
              <a:t>Don't substitute soda or juice as a proper beverage to prevent dehydration, because most sodas contain sugar and caffeine, which may speed up dehydration.</a:t>
            </a:r>
          </a:p>
          <a:p>
            <a:pPr lvl="0" fontAlgn="base"/>
            <a:r>
              <a:rPr lang="en-US" dirty="0"/>
              <a:t>Don't drink untreated, unclean water, because it contains harmful contaminants.</a:t>
            </a:r>
          </a:p>
          <a:p>
            <a:pPr marL="0" indent="0" fontAlgn="base">
              <a:buNone/>
            </a:pPr>
            <a:endParaRPr lang="en-US" dirty="0"/>
          </a:p>
          <a:p>
            <a:pPr marL="0" indent="0" fontAlgn="base">
              <a:buNone/>
            </a:pPr>
            <a:r>
              <a:rPr lang="en-US" dirty="0">
                <a:solidFill>
                  <a:srgbClr val="FF0000"/>
                </a:solidFill>
              </a:rPr>
              <a:t>So kids, drink plenty of water and keep your system hydrated!! </a:t>
            </a:r>
          </a:p>
        </p:txBody>
      </p:sp>
      <p:pic>
        <p:nvPicPr>
          <p:cNvPr id="5" name="Picture 4" descr="MCj01045640000[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a:xfrm>
            <a:off x="9500763" y="4172756"/>
            <a:ext cx="2510082" cy="256933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39369548"/>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155" y="712631"/>
            <a:ext cx="10063646" cy="845712"/>
          </a:xfrm>
        </p:spPr>
        <p:txBody>
          <a:bodyPr>
            <a:normAutofit/>
          </a:bodyPr>
          <a:lstStyle/>
          <a:p>
            <a:r>
              <a:rPr lang="en-US" dirty="0">
                <a:solidFill>
                  <a:srgbClr val="FF0000"/>
                </a:solidFill>
              </a:rPr>
              <a:t>Tips to take care of your child hair for summer</a:t>
            </a:r>
            <a:r>
              <a:rPr lang="en-US" dirty="0" smtClean="0">
                <a:solidFill>
                  <a:srgbClr val="FF0000"/>
                </a:solidFill>
              </a:rPr>
              <a:t>:</a:t>
            </a:r>
            <a:endParaRPr lang="en-US" dirty="0">
              <a:solidFill>
                <a:srgbClr val="FF0000"/>
              </a:solidFill>
            </a:endParaRPr>
          </a:p>
        </p:txBody>
      </p:sp>
      <p:sp>
        <p:nvSpPr>
          <p:cNvPr id="3" name="Content Placeholder 2"/>
          <p:cNvSpPr>
            <a:spLocks noGrp="1"/>
          </p:cNvSpPr>
          <p:nvPr>
            <p:ph idx="1"/>
          </p:nvPr>
        </p:nvSpPr>
        <p:spPr>
          <a:xfrm>
            <a:off x="0" y="1867437"/>
            <a:ext cx="10398497" cy="3503054"/>
          </a:xfrm>
        </p:spPr>
        <p:txBody>
          <a:bodyPr/>
          <a:lstStyle/>
          <a:p>
            <a:pPr marL="0" indent="0">
              <a:buNone/>
            </a:pPr>
            <a:r>
              <a:rPr lang="en-US" dirty="0"/>
              <a:t>The hair follicles [which the hair grows from] produce oil which keeps the hair smooth. You also have sweat glands in your scalp, and dead skin cells come off the scalp. The oil, sweat and dead cells all add together and can make hair greasy and look dirty unless you wash it regularly.</a:t>
            </a:r>
          </a:p>
          <a:p>
            <a:pPr lvl="0"/>
            <a:r>
              <a:rPr lang="en-US" dirty="0"/>
              <a:t>Wash regularly with shampoo. 								</a:t>
            </a:r>
          </a:p>
          <a:p>
            <a:pPr lvl="0"/>
            <a:r>
              <a:rPr lang="en-US" dirty="0"/>
              <a:t>Massage scalp well. This will remove dead skin cells, excess oil and dirt. </a:t>
            </a:r>
          </a:p>
          <a:p>
            <a:pPr lvl="0"/>
            <a:r>
              <a:rPr lang="en-US" dirty="0"/>
              <a:t>Regular detection combing – for example, on a weekly basis – is the best way to prevent head lice.</a:t>
            </a:r>
          </a:p>
          <a:p>
            <a:pPr lvl="0"/>
            <a:r>
              <a:rPr lang="en-US" dirty="0"/>
              <a:t>To help prevent the spread of head lice, teach children not to share combs, brushes and hats.</a:t>
            </a:r>
          </a:p>
          <a:p>
            <a:pPr lvl="0"/>
            <a:r>
              <a:rPr lang="en-US" dirty="0"/>
              <a:t>Rinse well with clear water.</a:t>
            </a:r>
          </a:p>
          <a:p>
            <a:endParaRPr lang="en-US" dirty="0"/>
          </a:p>
        </p:txBody>
      </p:sp>
      <p:pic>
        <p:nvPicPr>
          <p:cNvPr id="4" name="Picture 14" descr="PE00685_"/>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a:xfrm>
            <a:off x="10097643" y="0"/>
            <a:ext cx="1867160" cy="2018763"/>
          </a:xfrm>
          <a:prstGeom prst="rect">
            <a:avLst/>
          </a:prstGeom>
          <a:noFill/>
        </p:spPr>
      </p:pic>
      <p:pic>
        <p:nvPicPr>
          <p:cNvPr id="5" name="Picture 12" descr="PE02719_"/>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a:xfrm>
            <a:off x="9097554" y="4390042"/>
            <a:ext cx="3094446" cy="2847886"/>
          </a:xfrm>
          <a:prstGeom prst="rect">
            <a:avLst/>
          </a:prstGeom>
          <a:noFill/>
        </p:spPr>
      </p:pic>
    </p:spTree>
    <p:extLst>
      <p:ext uri="{BB962C8B-B14F-4D97-AF65-F5344CB8AC3E}">
        <p14:creationId xmlns:p14="http://schemas.microsoft.com/office/powerpoint/2010/main" val="2270459226"/>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dissolv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459606"/>
            <a:ext cx="11261381" cy="1320800"/>
          </a:xfrm>
        </p:spPr>
        <p:txBody>
          <a:bodyPr>
            <a:normAutofit fontScale="90000"/>
          </a:bodyPr>
          <a:lstStyle/>
          <a:p>
            <a:r>
              <a:rPr lang="en-US" dirty="0">
                <a:solidFill>
                  <a:schemeClr val="tx2">
                    <a:lumMod val="75000"/>
                  </a:schemeClr>
                </a:solidFill>
              </a:rPr>
              <a:t>Keeping all these tips in mind, be safe and enjoy the summer with your family!!</a:t>
            </a:r>
            <a:r>
              <a:rPr lang="en-US" dirty="0"/>
              <a:t/>
            </a:r>
            <a:br>
              <a:rPr lang="en-US" dirty="0"/>
            </a:br>
            <a:r>
              <a:rPr lang="en-US" dirty="0"/>
              <a:t/>
            </a:r>
            <a:br>
              <a:rPr lang="en-US" dirty="0"/>
            </a:br>
            <a:endParaRPr lang="en-US" dirty="0"/>
          </a:p>
        </p:txBody>
      </p:sp>
      <p:pic>
        <p:nvPicPr>
          <p:cNvPr id="5" name="Picture 4" descr="MPj02622160000[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84429" y="2984518"/>
            <a:ext cx="5092521" cy="3362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28259139"/>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33401" y="667219"/>
            <a:ext cx="9818948" cy="1320800"/>
          </a:xfrm>
        </p:spPr>
        <p:txBody>
          <a:bodyPr>
            <a:noAutofit/>
          </a:bodyPr>
          <a:lstStyle/>
          <a:p>
            <a:r>
              <a:rPr lang="en-US" sz="6000" dirty="0">
                <a:solidFill>
                  <a:srgbClr val="FF0000"/>
                </a:solidFill>
              </a:rPr>
              <a:t>Have a great summer!!!</a:t>
            </a:r>
          </a:p>
        </p:txBody>
      </p:sp>
      <p:sp>
        <p:nvSpPr>
          <p:cNvPr id="4" name="AutoShape 4"/>
          <p:cNvSpPr>
            <a:spLocks noChangeArrowheads="1"/>
          </p:cNvSpPr>
          <p:nvPr/>
        </p:nvSpPr>
        <p:spPr bwMode="auto">
          <a:xfrm>
            <a:off x="1376559" y="1988019"/>
            <a:ext cx="9141714" cy="4869981"/>
          </a:xfrm>
          <a:prstGeom prst="irregularSeal2">
            <a:avLst/>
          </a:prstGeom>
          <a:gradFill rotWithShape="0">
            <a:gsLst>
              <a:gs pos="0">
                <a:srgbClr val="FF9900"/>
              </a:gs>
              <a:gs pos="100000">
                <a:srgbClr val="003399"/>
              </a:gs>
            </a:gsLst>
            <a:path path="shape">
              <a:fillToRect l="50000" t="50000" r="50000" b="50000"/>
            </a:path>
          </a:gra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SzPct val="80000"/>
              <a:buFont typeface="Wingdings" panose="05000000000000000000" pitchFamily="2" charset="2"/>
              <a:buChar char="Ø"/>
              <a:defRPr sz="3200">
                <a:solidFill>
                  <a:schemeClr val="tx1"/>
                </a:solidFill>
                <a:latin typeface="Arial" panose="020B0604020202020204" pitchFamily="34" charset="0"/>
              </a:defRPr>
            </a:lvl1pPr>
            <a:lvl2pPr marL="742950" indent="-285750">
              <a:spcBef>
                <a:spcPct val="20000"/>
              </a:spcBef>
              <a:buClr>
                <a:schemeClr val="tx2"/>
              </a:buClr>
              <a:buSzPct val="50000"/>
              <a:buFont typeface="Wingdings" panose="05000000000000000000" pitchFamily="2" charset="2"/>
              <a:buChar char="l"/>
              <a:defRPr sz="2800">
                <a:solidFill>
                  <a:schemeClr val="tx1"/>
                </a:solidFill>
                <a:latin typeface="Arial" panose="020B0604020202020204" pitchFamily="34" charset="0"/>
              </a:defRPr>
            </a:lvl2pPr>
            <a:lvl3pPr marL="1143000" indent="-228600">
              <a:spcBef>
                <a:spcPct val="20000"/>
              </a:spcBef>
              <a:buClr>
                <a:schemeClr val="accent2"/>
              </a:buClr>
              <a:buChar char="•"/>
              <a:defRPr sz="2400">
                <a:solidFill>
                  <a:schemeClr val="tx1"/>
                </a:solidFill>
                <a:latin typeface="Arial" panose="020B0604020202020204" pitchFamily="34" charset="0"/>
              </a:defRPr>
            </a:lvl3pPr>
            <a:lvl4pPr marL="1600200" indent="-228600">
              <a:spcBef>
                <a:spcPct val="20000"/>
              </a:spcBef>
              <a:buClr>
                <a:schemeClr val="folHlink"/>
              </a:buClr>
              <a:buSzPct val="50000"/>
              <a:buFont typeface="Wingdings" panose="05000000000000000000" pitchFamily="2" charset="2"/>
              <a:buChar char="l"/>
              <a:defRPr sz="2000">
                <a:solidFill>
                  <a:schemeClr val="tx1"/>
                </a:solidFill>
                <a:latin typeface="Arial" panose="020B0604020202020204" pitchFamily="34" charset="0"/>
              </a:defRPr>
            </a:lvl4pPr>
            <a:lvl5pPr marL="2057400" indent="-228600">
              <a:spcBef>
                <a:spcPct val="20000"/>
              </a:spcBef>
              <a:buClr>
                <a:schemeClr val="hlink"/>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Char char="•"/>
              <a:defRPr sz="2000">
                <a:solidFill>
                  <a:schemeClr val="tx1"/>
                </a:solidFill>
                <a:latin typeface="Arial" panose="020B0604020202020204" pitchFamily="34" charset="0"/>
              </a:defRPr>
            </a:lvl9pPr>
          </a:lstStyle>
          <a:p>
            <a:pPr algn="ctr" eaLnBrk="1" hangingPunct="1">
              <a:spcBef>
                <a:spcPct val="0"/>
              </a:spcBef>
              <a:buClrTx/>
              <a:buSzTx/>
              <a:buFontTx/>
              <a:buNone/>
            </a:pPr>
            <a:r>
              <a:rPr lang="en-US" altLang="en-US" sz="6000" b="1" dirty="0">
                <a:solidFill>
                  <a:srgbClr val="FFFF00"/>
                </a:solidFill>
              </a:rPr>
              <a:t>PREVENTION</a:t>
            </a:r>
          </a:p>
          <a:p>
            <a:pPr algn="ctr" eaLnBrk="1" hangingPunct="1">
              <a:spcBef>
                <a:spcPct val="0"/>
              </a:spcBef>
              <a:buClrTx/>
              <a:buSzTx/>
              <a:buFontTx/>
              <a:buNone/>
            </a:pPr>
            <a:r>
              <a:rPr lang="en-US" altLang="en-US" sz="6000" b="1" dirty="0">
                <a:solidFill>
                  <a:srgbClr val="FFFF00"/>
                </a:solidFill>
              </a:rPr>
              <a:t>IS PRIMARY!</a:t>
            </a:r>
          </a:p>
        </p:txBody>
      </p:sp>
      <p:pic>
        <p:nvPicPr>
          <p:cNvPr id="5" name="Picture 5" descr="MCj01317810000[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105953" y="4626197"/>
            <a:ext cx="2101850" cy="2019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462593472"/>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1</TotalTime>
  <Words>528</Words>
  <Application>Microsoft Office PowerPoint</Application>
  <PresentationFormat>Widescreen</PresentationFormat>
  <Paragraphs>37</Paragraphs>
  <Slides>8</Slides>
  <Notes>0</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8</vt:i4>
      </vt:variant>
    </vt:vector>
  </HeadingPairs>
  <TitlesOfParts>
    <vt:vector size="15" baseType="lpstr">
      <vt:lpstr>Arial</vt:lpstr>
      <vt:lpstr>Calibri</vt:lpstr>
      <vt:lpstr>Times New Roman</vt:lpstr>
      <vt:lpstr>Trebuchet MS</vt:lpstr>
      <vt:lpstr>Wingdings 3</vt:lpstr>
      <vt:lpstr>Facet</vt:lpstr>
      <vt:lpstr>Clip</vt:lpstr>
      <vt:lpstr>It’s Summertime !</vt:lpstr>
      <vt:lpstr>PowerPoint Presentation</vt:lpstr>
      <vt:lpstr>PowerPoint Presentation</vt:lpstr>
      <vt:lpstr>Sun Safety tips for Children:</vt:lpstr>
      <vt:lpstr>Few tips to keep the children hydrated: </vt:lpstr>
      <vt:lpstr>Tips to take care of your child hair for summer:</vt:lpstr>
      <vt:lpstr>Keeping all these tips in mind, be safe and enjoy the summer with your family!!  </vt:lpstr>
      <vt:lpstr>Have a great summer!!!</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It’s Summertime !</dc:title>
  <dc:creator>mohamed mounkez</dc:creator>
  <cp:lastModifiedBy>Laura Holton</cp:lastModifiedBy>
  <cp:revision>2</cp:revision>
  <dcterms:created xsi:type="dcterms:W3CDTF">2015-05-17T06:47:57Z</dcterms:created>
  <dcterms:modified xsi:type="dcterms:W3CDTF">2015-05-18T07:33:57Z</dcterms:modified>
</cp:coreProperties>
</file>